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5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7" r:id="rId3"/>
    <p:sldId id="257" r:id="rId4"/>
    <p:sldId id="260" r:id="rId5"/>
    <p:sldId id="310" r:id="rId6"/>
    <p:sldId id="270" r:id="rId7"/>
    <p:sldId id="323" r:id="rId8"/>
    <p:sldId id="306" r:id="rId9"/>
    <p:sldId id="326" r:id="rId10"/>
    <p:sldId id="325" r:id="rId11"/>
    <p:sldId id="259" r:id="rId12"/>
    <p:sldId id="320" r:id="rId13"/>
    <p:sldId id="312" r:id="rId14"/>
    <p:sldId id="315" r:id="rId15"/>
    <p:sldId id="319" r:id="rId16"/>
    <p:sldId id="318" r:id="rId17"/>
    <p:sldId id="321" r:id="rId18"/>
    <p:sldId id="328" r:id="rId19"/>
    <p:sldId id="262" r:id="rId20"/>
  </p:sldIdLst>
  <p:sldSz cx="9144000" cy="5143500" type="screen16x9"/>
  <p:notesSz cx="6888163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18E"/>
    <a:srgbClr val="952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 snapToGrid="0">
      <p:cViewPr varScale="1">
        <p:scale>
          <a:sx n="97" d="100"/>
          <a:sy n="97" d="100"/>
        </p:scale>
        <p:origin x="51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18974-1175-4A06-A474-C220180E818F}" type="datetimeFigureOut">
              <a:rPr lang="en-US" smtClean="0"/>
              <a:pPr/>
              <a:t>2/23/2023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43069-C8AE-4A67-A736-D09BF877CD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503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2913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057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403d27ee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403d27ee6_0_7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10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67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67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67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67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67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409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6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512d4086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512d40862_0_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r>
              <a:rPr lang="en-GB" dirty="0" smtClean="0"/>
              <a:t>When did people first hear about chemical recycling?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0669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512d40862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512d40862_0_69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9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512d40862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512d40862_0_69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93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512d4086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512d40862_0_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53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403d27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403d27ee6_0_1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873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403d27ee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403d27ee6_0_7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408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403d27ee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403d27ee6_0_7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92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403d27ee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403d27ee6_0_7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92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9FC5E8"/>
                </a:solidFill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ctrTitle"/>
          </p:nvPr>
        </p:nvSpPr>
        <p:spPr>
          <a:xfrm>
            <a:off x="1319175" y="2233519"/>
            <a:ext cx="6680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cxnSp>
        <p:nvCxnSpPr>
          <p:cNvPr id="54" name="Google Shape;54;p14"/>
          <p:cNvCxnSpPr>
            <a:stCxn id="55" idx="4"/>
          </p:cNvCxnSpPr>
          <p:nvPr/>
        </p:nvCxnSpPr>
        <p:spPr>
          <a:xfrm>
            <a:off x="939750" y="2832475"/>
            <a:ext cx="0" cy="23109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14"/>
          <p:cNvSpPr/>
          <p:nvPr/>
        </p:nvSpPr>
        <p:spPr>
          <a:xfrm>
            <a:off x="845250" y="2643475"/>
            <a:ext cx="189000" cy="1890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key color">
  <p:cSld name="BLANK_1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2E3037"/>
                </a:solidFill>
              </a:defRPr>
            </a:lvl1pPr>
            <a:lvl2pPr lvl="1" rtl="0">
              <a:buNone/>
              <a:defRPr>
                <a:solidFill>
                  <a:srgbClr val="2E3037"/>
                </a:solidFill>
              </a:defRPr>
            </a:lvl2pPr>
            <a:lvl3pPr lvl="2" rtl="0">
              <a:buNone/>
              <a:defRPr>
                <a:solidFill>
                  <a:srgbClr val="2E3037"/>
                </a:solidFill>
              </a:defRPr>
            </a:lvl3pPr>
            <a:lvl4pPr lvl="3" rtl="0">
              <a:buNone/>
              <a:defRPr>
                <a:solidFill>
                  <a:srgbClr val="2E3037"/>
                </a:solidFill>
              </a:defRPr>
            </a:lvl4pPr>
            <a:lvl5pPr lvl="4" rtl="0">
              <a:buNone/>
              <a:defRPr>
                <a:solidFill>
                  <a:srgbClr val="2E3037"/>
                </a:solidFill>
              </a:defRPr>
            </a:lvl5pPr>
            <a:lvl6pPr lvl="5" rtl="0">
              <a:buNone/>
              <a:defRPr>
                <a:solidFill>
                  <a:srgbClr val="2E3037"/>
                </a:solidFill>
              </a:defRPr>
            </a:lvl6pPr>
            <a:lvl7pPr lvl="6" rtl="0">
              <a:buNone/>
              <a:defRPr>
                <a:solidFill>
                  <a:srgbClr val="2E3037"/>
                </a:solidFill>
              </a:defRPr>
            </a:lvl7pPr>
            <a:lvl8pPr lvl="7" rtl="0">
              <a:buNone/>
              <a:defRPr>
                <a:solidFill>
                  <a:srgbClr val="2E3037"/>
                </a:solidFill>
              </a:defRPr>
            </a:lvl8pPr>
            <a:lvl9pPr lvl="8" rtl="0">
              <a:buNone/>
              <a:defRPr>
                <a:solidFill>
                  <a:srgbClr val="2E303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58" name="Google Shape;58;p15"/>
          <p:cNvCxnSpPr/>
          <p:nvPr/>
        </p:nvCxnSpPr>
        <p:spPr>
          <a:xfrm>
            <a:off x="945638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5"/>
          <p:cNvSpPr/>
          <p:nvPr/>
        </p:nvSpPr>
        <p:spPr>
          <a:xfrm>
            <a:off x="844675" y="2470800"/>
            <a:ext cx="201900" cy="2019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>
  <p:cSld name="TITLE_AND_BODY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1165475" y="549649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1165498" y="1086799"/>
            <a:ext cx="6858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Quicksand"/>
              <a:buChar char="◦"/>
              <a:defRPr sz="30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810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Quicksand"/>
              <a:buChar char="▫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810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Quicksand"/>
              <a:buChar char="■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○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■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○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800"/>
              <a:buFont typeface="Quicksand"/>
              <a:buChar char="■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64" name="Google Shape;64;p16"/>
          <p:cNvCxnSpPr/>
          <p:nvPr/>
        </p:nvCxnSpPr>
        <p:spPr>
          <a:xfrm>
            <a:off x="945638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6"/>
          <p:cNvSpPr/>
          <p:nvPr/>
        </p:nvSpPr>
        <p:spPr>
          <a:xfrm>
            <a:off x="874396" y="605794"/>
            <a:ext cx="142500" cy="1425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6"/>
          <p:cNvSpPr/>
          <p:nvPr/>
        </p:nvSpPr>
        <p:spPr>
          <a:xfrm>
            <a:off x="844675" y="1400721"/>
            <a:ext cx="201900" cy="201900"/>
          </a:xfrm>
          <a:prstGeom prst="ellipse">
            <a:avLst/>
          </a:prstGeom>
          <a:solidFill>
            <a:srgbClr val="2E3037"/>
          </a:solidFill>
          <a:ln w="9525" cap="flat" cmpd="sng">
            <a:solidFill>
              <a:srgbClr val="999F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1165475" y="549649"/>
            <a:ext cx="6858000" cy="3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1165475" y="1192298"/>
            <a:ext cx="2403600" cy="3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3692249" y="1192298"/>
            <a:ext cx="2403600" cy="3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3"/>
          </p:nvPr>
        </p:nvSpPr>
        <p:spPr>
          <a:xfrm>
            <a:off x="6219023" y="1192298"/>
            <a:ext cx="2403600" cy="3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73" name="Google Shape;73;p17"/>
          <p:cNvCxnSpPr/>
          <p:nvPr/>
        </p:nvCxnSpPr>
        <p:spPr>
          <a:xfrm>
            <a:off x="945638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7"/>
          <p:cNvSpPr/>
          <p:nvPr/>
        </p:nvSpPr>
        <p:spPr>
          <a:xfrm>
            <a:off x="874396" y="605794"/>
            <a:ext cx="142500" cy="1425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844675" y="1400721"/>
            <a:ext cx="201900" cy="201900"/>
          </a:xfrm>
          <a:prstGeom prst="ellipse">
            <a:avLst/>
          </a:prstGeom>
          <a:solidFill>
            <a:srgbClr val="2E3037"/>
          </a:solidFill>
          <a:ln w="9525" cap="flat" cmpd="sng">
            <a:solidFill>
              <a:srgbClr val="999F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18"/>
          <p:cNvCxnSpPr/>
          <p:nvPr/>
        </p:nvCxnSpPr>
        <p:spPr>
          <a:xfrm>
            <a:off x="94563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78;p18"/>
          <p:cNvSpPr/>
          <p:nvPr/>
        </p:nvSpPr>
        <p:spPr>
          <a:xfrm>
            <a:off x="638325" y="2267417"/>
            <a:ext cx="614400" cy="614400"/>
          </a:xfrm>
          <a:prstGeom prst="ellipse">
            <a:avLst/>
          </a:prstGeom>
          <a:solidFill>
            <a:srgbClr val="2E3037"/>
          </a:solidFill>
          <a:ln w="9525" cap="flat" cmpd="sng">
            <a:solidFill>
              <a:srgbClr val="999F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1633225" y="2161800"/>
            <a:ext cx="6700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2800"/>
              <a:buChar char="●"/>
              <a:defRPr sz="2800" i="1">
                <a:solidFill>
                  <a:srgbClr val="39C0BA"/>
                </a:solidFill>
              </a:defRPr>
            </a:lvl1pPr>
            <a:lvl2pPr marL="914400" lvl="1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○"/>
              <a:defRPr sz="2800" i="1">
                <a:solidFill>
                  <a:srgbClr val="39C0BA"/>
                </a:solidFill>
              </a:defRPr>
            </a:lvl2pPr>
            <a:lvl3pPr marL="1371600" lvl="2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■"/>
              <a:defRPr sz="2800" i="1">
                <a:solidFill>
                  <a:srgbClr val="39C0BA"/>
                </a:solidFill>
              </a:defRPr>
            </a:lvl3pPr>
            <a:lvl4pPr marL="1828800" lvl="3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●"/>
              <a:defRPr sz="2800" i="1">
                <a:solidFill>
                  <a:srgbClr val="39C0BA"/>
                </a:solidFill>
              </a:defRPr>
            </a:lvl4pPr>
            <a:lvl5pPr marL="2286000" lvl="4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○"/>
              <a:defRPr sz="2800" i="1">
                <a:solidFill>
                  <a:srgbClr val="39C0BA"/>
                </a:solidFill>
              </a:defRPr>
            </a:lvl5pPr>
            <a:lvl6pPr marL="2743200" lvl="5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■"/>
              <a:defRPr sz="2800" i="1">
                <a:solidFill>
                  <a:srgbClr val="39C0BA"/>
                </a:solidFill>
              </a:defRPr>
            </a:lvl6pPr>
            <a:lvl7pPr marL="3200400" lvl="6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●"/>
              <a:defRPr sz="2800" i="1">
                <a:solidFill>
                  <a:srgbClr val="39C0BA"/>
                </a:solidFill>
              </a:defRPr>
            </a:lvl7pPr>
            <a:lvl8pPr marL="3657600" lvl="7" indent="-406400" rtl="0">
              <a:spcBef>
                <a:spcPts val="1600"/>
              </a:spcBef>
              <a:spcAft>
                <a:spcPts val="0"/>
              </a:spcAft>
              <a:buClr>
                <a:srgbClr val="39C0BA"/>
              </a:buClr>
              <a:buSzPts val="2800"/>
              <a:buChar char="○"/>
              <a:defRPr sz="2800" i="1">
                <a:solidFill>
                  <a:srgbClr val="39C0BA"/>
                </a:solidFill>
              </a:defRPr>
            </a:lvl8pPr>
            <a:lvl9pPr marL="4114800" lvl="8" indent="-406400" rtl="0">
              <a:spcBef>
                <a:spcPts val="1600"/>
              </a:spcBef>
              <a:spcAft>
                <a:spcPts val="1600"/>
              </a:spcAft>
              <a:buClr>
                <a:srgbClr val="39C0BA"/>
              </a:buClr>
              <a:buSzPts val="2800"/>
              <a:buChar char="■"/>
              <a:defRPr sz="2800" i="1">
                <a:solidFill>
                  <a:srgbClr val="39C0BA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/>
          <p:nvPr/>
        </p:nvSpPr>
        <p:spPr>
          <a:xfrm>
            <a:off x="286541" y="2244031"/>
            <a:ext cx="1306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“</a:t>
            </a:r>
            <a:endParaRPr sz="4800" b="1">
              <a:solidFill>
                <a:srgbClr val="39C0BA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523157" y="4828331"/>
            <a:ext cx="5487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39C0BA"/>
                </a:solidFill>
              </a:defRPr>
            </a:lvl1pPr>
            <a:lvl2pPr lvl="1" rtl="0">
              <a:buNone/>
              <a:defRPr>
                <a:solidFill>
                  <a:srgbClr val="39C0BA"/>
                </a:solidFill>
              </a:defRPr>
            </a:lvl2pPr>
            <a:lvl3pPr lvl="2" rtl="0">
              <a:buNone/>
              <a:defRPr>
                <a:solidFill>
                  <a:srgbClr val="39C0BA"/>
                </a:solidFill>
              </a:defRPr>
            </a:lvl3pPr>
            <a:lvl4pPr lvl="3" rtl="0">
              <a:buNone/>
              <a:defRPr>
                <a:solidFill>
                  <a:srgbClr val="39C0BA"/>
                </a:solidFill>
              </a:defRPr>
            </a:lvl4pPr>
            <a:lvl5pPr lvl="4" rtl="0">
              <a:buNone/>
              <a:defRPr>
                <a:solidFill>
                  <a:srgbClr val="39C0BA"/>
                </a:solidFill>
              </a:defRPr>
            </a:lvl5pPr>
            <a:lvl6pPr lvl="5" rtl="0">
              <a:buNone/>
              <a:defRPr>
                <a:solidFill>
                  <a:srgbClr val="39C0BA"/>
                </a:solidFill>
              </a:defRPr>
            </a:lvl6pPr>
            <a:lvl7pPr lvl="6" rtl="0">
              <a:buNone/>
              <a:defRPr>
                <a:solidFill>
                  <a:srgbClr val="39C0BA"/>
                </a:solidFill>
              </a:defRPr>
            </a:lvl7pPr>
            <a:lvl8pPr lvl="7" rtl="0">
              <a:buNone/>
              <a:defRPr>
                <a:solidFill>
                  <a:srgbClr val="39C0BA"/>
                </a:solidFill>
              </a:defRPr>
            </a:lvl8pPr>
            <a:lvl9pPr lvl="8" rtl="0">
              <a:buNone/>
              <a:defRPr>
                <a:solidFill>
                  <a:srgbClr val="39C0B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DB84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82864" y="4663225"/>
            <a:ext cx="133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100">
                <a:solidFill>
                  <a:srgbClr val="F5D18E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2020.9.16.</a:t>
            </a: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wma"/><Relationship Id="rId7" Type="http://schemas.openxmlformats.org/officeDocument/2006/relationships/image" Target="../media/image5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subTitle" idx="1"/>
          </p:nvPr>
        </p:nvSpPr>
        <p:spPr>
          <a:xfrm>
            <a:off x="367862" y="723900"/>
            <a:ext cx="7947463" cy="2870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5D18E"/>
                </a:solidFill>
                <a:highlight>
                  <a:srgbClr val="AE614F"/>
                </a:highlight>
                <a:latin typeface="Barlow"/>
                <a:ea typeface="Barlow"/>
                <a:cs typeface="Barlow"/>
                <a:sym typeface="Barlow"/>
              </a:rPr>
              <a:t>Global Alliance for Incinerator Alternatives </a:t>
            </a:r>
            <a:endParaRPr sz="2400" dirty="0">
              <a:solidFill>
                <a:srgbClr val="F5D18E"/>
              </a:solidFill>
              <a:highlight>
                <a:srgbClr val="AE614F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F5D18E"/>
              </a:solidFill>
              <a:highlight>
                <a:srgbClr val="AE614F"/>
              </a:highlight>
              <a:latin typeface="Barlow"/>
              <a:ea typeface="Barlow"/>
              <a:cs typeface="Barlow"/>
              <a:sym typeface="Barlow"/>
            </a:endParaRPr>
          </a:p>
          <a:p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‘Chemical recycling’ of plastics:  viability, environmental impacts and regulation</a:t>
            </a:r>
          </a:p>
          <a:p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energy needs and environmental impacts of chemical recycling of plastics </a:t>
            </a:r>
            <a:endParaRPr lang="en-GB" dirty="0" smtClean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5D18E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87" name="Google Shape;87;p19"/>
          <p:cNvSpPr txBox="1"/>
          <p:nvPr/>
        </p:nvSpPr>
        <p:spPr>
          <a:xfrm>
            <a:off x="542925" y="4307700"/>
            <a:ext cx="39792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Dr Andrew N Rollinson</a:t>
            </a:r>
            <a:endParaRPr sz="20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88" name="Google Shape;88;p19"/>
          <p:cNvCxnSpPr/>
          <p:nvPr/>
        </p:nvCxnSpPr>
        <p:spPr>
          <a:xfrm>
            <a:off x="1017533" y="2634812"/>
            <a:ext cx="5924400" cy="0"/>
          </a:xfrm>
          <a:prstGeom prst="straightConnector1">
            <a:avLst/>
          </a:prstGeom>
          <a:noFill/>
          <a:ln w="19050" cap="flat" cmpd="sng">
            <a:solidFill>
              <a:srgbClr val="F5D18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9" name="Google Shape;8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7"/>
    </mc:Choice>
    <mc:Fallback xmlns="">
      <p:transition spd="slow" advTm="8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22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6787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Findings: </a:t>
            </a:r>
            <a:r>
              <a:rPr lang="en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Environmental Impacts</a:t>
            </a: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150" y="-34650"/>
            <a:ext cx="1482446" cy="14824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5;p23"/>
          <p:cNvSpPr txBox="1"/>
          <p:nvPr/>
        </p:nvSpPr>
        <p:spPr>
          <a:xfrm>
            <a:off x="257175" y="1163361"/>
            <a:ext cx="4188701" cy="98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Presence of banned substances and subsequent need to comply with chemical hazard regulations has been the primary cause of plant closure. </a:t>
            </a:r>
            <a:r>
              <a:rPr lang="en-GB" sz="1800" baseline="300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Common for polymer toxins (such as phthalate esters) to transfer into the solvent. </a:t>
            </a:r>
            <a:r>
              <a:rPr lang="en-GB" sz="1800" baseline="300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591765"/>
            <a:ext cx="91440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smtClean="0"/>
              <a:t>1. Sherwood, J. 2020. Closed-loop recycling of polymers using solvents. </a:t>
            </a:r>
            <a:r>
              <a:rPr lang="en-GB" sz="900" i="1" dirty="0" smtClean="0"/>
              <a:t>Johnson Matthey Technology Review</a:t>
            </a:r>
            <a:r>
              <a:rPr lang="en-GB" sz="900" dirty="0" smtClean="0"/>
              <a:t>, </a:t>
            </a:r>
            <a:r>
              <a:rPr lang="en-GB" sz="900" b="1" dirty="0" smtClean="0"/>
              <a:t>64</a:t>
            </a:r>
            <a:r>
              <a:rPr lang="en-GB" sz="900" dirty="0" smtClean="0"/>
              <a:t>, pp. 4-15</a:t>
            </a:r>
          </a:p>
          <a:p>
            <a:r>
              <a:rPr lang="en-GB" sz="900" dirty="0" smtClean="0"/>
              <a:t>2. Bernardo, M., </a:t>
            </a:r>
            <a:r>
              <a:rPr lang="en-GB" sz="900" dirty="0" err="1" smtClean="0"/>
              <a:t>Lapa</a:t>
            </a:r>
            <a:r>
              <a:rPr lang="en-GB" sz="900" dirty="0" smtClean="0"/>
              <a:t>, N., </a:t>
            </a:r>
            <a:r>
              <a:rPr lang="en-GB" sz="900" dirty="0" err="1" smtClean="0"/>
              <a:t>Gonçalves</a:t>
            </a:r>
            <a:r>
              <a:rPr lang="en-GB" sz="900" dirty="0" smtClean="0"/>
              <a:t>, M., </a:t>
            </a:r>
            <a:r>
              <a:rPr lang="en-GB" sz="900" dirty="0" err="1" smtClean="0"/>
              <a:t>Bardosa</a:t>
            </a:r>
            <a:r>
              <a:rPr lang="en-GB" sz="900" dirty="0" smtClean="0"/>
              <a:t>, R., Mendes, B., Pinto, F., </a:t>
            </a:r>
            <a:r>
              <a:rPr lang="en-GB" sz="900" dirty="0" err="1" smtClean="0"/>
              <a:t>Gulyurtlu</a:t>
            </a:r>
            <a:r>
              <a:rPr lang="en-GB" sz="900" dirty="0" smtClean="0"/>
              <a:t>, L. 2010. Toxicity of char residues produced in the co-pyrolysis of different wastes. </a:t>
            </a:r>
            <a:r>
              <a:rPr lang="en-GB" sz="900" i="1" dirty="0" smtClean="0"/>
              <a:t>Waste Management</a:t>
            </a:r>
            <a:r>
              <a:rPr lang="en-GB" sz="900" dirty="0" smtClean="0"/>
              <a:t>, </a:t>
            </a:r>
            <a:r>
              <a:rPr lang="en-GB" sz="900" b="1" dirty="0" smtClean="0"/>
              <a:t>30</a:t>
            </a:r>
            <a:r>
              <a:rPr lang="en-GB" sz="900" dirty="0" smtClean="0"/>
              <a:t>, pp. 628-635.</a:t>
            </a:r>
            <a:endParaRPr lang="en-GB" sz="900" dirty="0"/>
          </a:p>
        </p:txBody>
      </p:sp>
      <p:pic>
        <p:nvPicPr>
          <p:cNvPr id="11" name="Picture 4" descr="E:\RHEES\Tar\Biochar\char photo with molecul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56" y="1607337"/>
            <a:ext cx="3786214" cy="23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00892" y="1553759"/>
            <a:ext cx="1857388" cy="25545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Following a study of plastic pyrolysis, the resultant char was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contaminated with heavy metals (As, </a:t>
            </a:r>
            <a:r>
              <a:rPr lang="en-GB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Cd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Cu, Hg, Zn), and classified as both hazardous and </a:t>
            </a:r>
            <a:r>
              <a:rPr lang="en-GB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ecotoxic</a:t>
            </a:r>
            <a:r>
              <a:rPr lang="en-GB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GB" sz="11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04"/>
    </mc:Choice>
    <mc:Fallback xmlns="">
      <p:transition spd="slow" advTm="6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22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763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Findings: </a:t>
            </a:r>
            <a:r>
              <a:rPr lang="en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Energy</a:t>
            </a: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150" y="-34650"/>
            <a:ext cx="1482446" cy="148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5258" y="1149382"/>
            <a:ext cx="5407572" cy="38640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08791" y="2979383"/>
            <a:ext cx="2571768" cy="11695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</a:rPr>
              <a:t>“No chemical recycling technology can offer a net-positive energy balance, even if the products/by-products are burned for energy”  </a:t>
            </a:r>
            <a:r>
              <a:rPr lang="en-GB" sz="1400" i="1" baseline="30000" dirty="0" smtClean="0">
                <a:solidFill>
                  <a:schemeClr val="bg1"/>
                </a:solidFill>
              </a:rPr>
              <a:t>1</a:t>
            </a:r>
            <a:endParaRPr lang="en-GB" sz="1400" i="1" baseline="30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534B95-BE0B-4A98-A1E5-283A9E62DC36}"/>
              </a:ext>
            </a:extLst>
          </p:cNvPr>
          <p:cNvSpPr txBox="1"/>
          <p:nvPr/>
        </p:nvSpPr>
        <p:spPr>
          <a:xfrm>
            <a:off x="0" y="4635669"/>
            <a:ext cx="4049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1. </a:t>
            </a:r>
            <a:r>
              <a:rPr lang="en-GB" sz="900" dirty="0" err="1" smtClean="0"/>
              <a:t>Baytekin</a:t>
            </a:r>
            <a:r>
              <a:rPr lang="en-GB" sz="900" dirty="0" smtClean="0"/>
              <a:t>, B., </a:t>
            </a:r>
            <a:r>
              <a:rPr lang="en-GB" sz="900" dirty="0" err="1" smtClean="0"/>
              <a:t>Baytekin</a:t>
            </a:r>
            <a:r>
              <a:rPr lang="en-GB" sz="900" dirty="0" smtClean="0"/>
              <a:t>, H.T., </a:t>
            </a:r>
            <a:r>
              <a:rPr lang="en-GB" sz="900" dirty="0" err="1" smtClean="0"/>
              <a:t>Grzybowski</a:t>
            </a:r>
            <a:r>
              <a:rPr lang="en-GB" sz="900" dirty="0" smtClean="0"/>
              <a:t>, B.A. 2013. Retrieving and converting energy from polymers: deployable technologies and emerging concepts. Energy and Environmental </a:t>
            </a:r>
            <a:r>
              <a:rPr lang="fr-FR" sz="900" dirty="0" smtClean="0"/>
              <a:t>Science, 6, pp. 3467- 3482.</a:t>
            </a:r>
            <a:endParaRPr lang="en-GB" sz="900" dirty="0"/>
          </a:p>
        </p:txBody>
      </p:sp>
      <p:sp>
        <p:nvSpPr>
          <p:cNvPr id="11" name="Google Shape;125;p23"/>
          <p:cNvSpPr txBox="1"/>
          <p:nvPr/>
        </p:nvSpPr>
        <p:spPr>
          <a:xfrm>
            <a:off x="299546" y="1399857"/>
            <a:ext cx="2758965" cy="98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High fossil fuel consumption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Little plastic makes the round trip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327" y="935903"/>
            <a:ext cx="4868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000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The leaky circular economy in plastics</a:t>
            </a:r>
            <a:endParaRPr lang="en-GB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10"/>
    </mc:Choice>
    <mc:Fallback xmlns="">
      <p:transition spd="slow" advTm="4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32913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Greenpeace</a:t>
            </a:r>
            <a:endParaRPr b="1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/>
            <a:r>
              <a:rPr lang="en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“A</a:t>
            </a:r>
            <a:r>
              <a:rPr lang="en-GB" sz="2400" b="1" i="1" dirty="0" err="1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ll</a:t>
            </a:r>
            <a:r>
              <a:rPr lang="en-GB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GB" sz="2400" b="1" i="1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of the plastic-to-plastic projects are considered to be of questionable viability or potentially </a:t>
            </a:r>
            <a:r>
              <a:rPr lang="en-GB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unviable”.</a:t>
            </a:r>
            <a:endParaRPr sz="2400" b="1" i="1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 l="14895" t="33582" r="26890" b="10821"/>
          <a:stretch>
            <a:fillRect/>
          </a:stretch>
        </p:blipFill>
        <p:spPr bwMode="auto">
          <a:xfrm>
            <a:off x="2754217" y="2051591"/>
            <a:ext cx="5045725" cy="2709236"/>
          </a:xfrm>
          <a:prstGeom prst="rect">
            <a:avLst/>
          </a:prstGeom>
          <a:noFill/>
          <a:ln w="19050">
            <a:solidFill>
              <a:srgbClr val="F5D18E"/>
            </a:solidFill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1"/>
    </mc:Choice>
    <mc:Fallback xmlns="">
      <p:transition spd="slow" advTm="2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6503" t="20149" r="20806" b="43657"/>
          <a:stretch>
            <a:fillRect/>
          </a:stretch>
        </p:blipFill>
        <p:spPr bwMode="auto">
          <a:xfrm>
            <a:off x="3796111" y="1919173"/>
            <a:ext cx="4747387" cy="132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 l="8182" t="33396" r="25002" b="47015"/>
          <a:stretch>
            <a:fillRect/>
          </a:stretch>
        </p:blipFill>
        <p:spPr bwMode="auto">
          <a:xfrm>
            <a:off x="259306" y="3452883"/>
            <a:ext cx="8693624" cy="1433015"/>
          </a:xfrm>
          <a:prstGeom prst="rect">
            <a:avLst/>
          </a:prstGeom>
          <a:ln w="19050">
            <a:solidFill>
              <a:srgbClr val="F5D18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World Wildlife Fund</a:t>
            </a:r>
            <a:endParaRPr b="1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r>
              <a:rPr lang="en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...there are significant concerns that these technologies are energy intensive [and] pose risks to human health”</a:t>
            </a:r>
            <a:endParaRPr sz="2400" b="1" i="1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6"/>
    </mc:Choice>
    <mc:Fallback xmlns="">
      <p:transition spd="slow" advTm="2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Beyond Plastics</a:t>
            </a:r>
            <a:endParaRPr b="1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r>
              <a:rPr lang="en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...this energy intensive process creates toxic air pollution and speeds up climate change”</a:t>
            </a:r>
            <a:endParaRPr sz="2400" b="1" i="1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l="13519" t="36908" r="14897" b="50008"/>
          <a:stretch>
            <a:fillRect/>
          </a:stretch>
        </p:blipFill>
        <p:spPr bwMode="auto">
          <a:xfrm>
            <a:off x="318437" y="1782171"/>
            <a:ext cx="8607199" cy="851846"/>
          </a:xfrm>
          <a:prstGeom prst="rect">
            <a:avLst/>
          </a:prstGeom>
          <a:noFill/>
          <a:ln w="19050">
            <a:solidFill>
              <a:srgbClr val="F5D18E"/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 l="2324" t="13589" r="4465" b="12599"/>
          <a:stretch>
            <a:fillRect/>
          </a:stretch>
        </p:blipFill>
        <p:spPr bwMode="auto">
          <a:xfrm>
            <a:off x="1146413" y="2825086"/>
            <a:ext cx="4926842" cy="2060812"/>
          </a:xfrm>
          <a:prstGeom prst="rect">
            <a:avLst/>
          </a:prstGeom>
          <a:noFill/>
          <a:ln w="19050">
            <a:solidFill>
              <a:srgbClr val="F5D18E"/>
            </a:solidFill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6254502" y="3631931"/>
            <a:ext cx="1838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https://www.beyondplastics.org/plastics-recycling-is-a-lie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6"/>
    </mc:Choice>
    <mc:Fallback xmlns="">
      <p:transition spd="slow" advTm="1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National Resources </a:t>
            </a:r>
            <a:r>
              <a:rPr lang="en-GB" b="1" dirty="0" err="1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Defense</a:t>
            </a: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 Council</a:t>
            </a:r>
            <a:endParaRPr b="1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Reviewed eight ‘chemical recycling’ facilities in the U.S.</a:t>
            </a:r>
            <a:endParaRPr sz="2400" b="1" i="1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7762" t="20896" r="21960" b="35448"/>
          <a:stretch>
            <a:fillRect/>
          </a:stretch>
        </p:blipFill>
        <p:spPr bwMode="auto">
          <a:xfrm>
            <a:off x="2866029" y="3045242"/>
            <a:ext cx="5486399" cy="191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Google Shape;125;p23"/>
          <p:cNvSpPr txBox="1"/>
          <p:nvPr/>
        </p:nvSpPr>
        <p:spPr>
          <a:xfrm>
            <a:off x="571074" y="1693744"/>
            <a:ext cx="7726765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The majority of facilities are not recycling any plastics</a:t>
            </a:r>
          </a:p>
          <a:p>
            <a:pPr marL="457200" lvl="5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The facilities generate large quantities of hazardous waste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They release hazardous air pollution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 dirty="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6"/>
    </mc:Choice>
    <mc:Fallback xmlns="">
      <p:transition spd="slow" advTm="4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6647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National Resources </a:t>
            </a:r>
            <a:r>
              <a:rPr lang="en-GB" b="1" dirty="0" err="1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Defense</a:t>
            </a: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 Council</a:t>
            </a:r>
            <a:b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‘Recycling Lies’</a:t>
            </a:r>
            <a:endParaRPr sz="2400" b="1" i="1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l="8182" t="16791" r="22694" b="68739"/>
          <a:stretch>
            <a:fillRect/>
          </a:stretch>
        </p:blipFill>
        <p:spPr bwMode="auto">
          <a:xfrm>
            <a:off x="150128" y="1569500"/>
            <a:ext cx="8786206" cy="103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Google Shape;125;p23"/>
          <p:cNvSpPr txBox="1"/>
          <p:nvPr/>
        </p:nvSpPr>
        <p:spPr>
          <a:xfrm>
            <a:off x="352710" y="2874192"/>
            <a:ext cx="7726765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Hazardous waste sent off-site by </a:t>
            </a:r>
            <a:r>
              <a:rPr lang="en-GB" sz="1800" i="1" dirty="0" err="1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Agilyx</a:t>
            </a:r>
            <a:r>
              <a:rPr lang="en-GB" sz="1800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:</a:t>
            </a:r>
          </a:p>
          <a:p>
            <a:pPr marL="457200" lvl="4" indent="-342900">
              <a:spcAft>
                <a:spcPts val="600"/>
              </a:spcAft>
              <a:buClr>
                <a:schemeClr val="bg1"/>
              </a:buClr>
              <a:buSzPts val="1800"/>
            </a:pPr>
            <a:r>
              <a:rPr lang="en-GB" sz="1800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Lead, cadmium, selenium, benzene, chromium, vinyl chloride, barium.</a:t>
            </a:r>
          </a:p>
          <a:p>
            <a:pPr marL="457200" lvl="4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Hazardous air pollutants associated with multiple facilities: </a:t>
            </a:r>
          </a:p>
          <a:p>
            <a:pPr marL="457200" lvl="4" indent="-342900">
              <a:spcAft>
                <a:spcPts val="600"/>
              </a:spcAft>
              <a:buClr>
                <a:schemeClr val="bg1"/>
              </a:buClr>
              <a:buSzPts val="1800"/>
            </a:pPr>
            <a:r>
              <a:rPr lang="en-GB" sz="1800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Styrene, benzene, toluene, mercury, arsenic, dioxins, ethyl benzene, </a:t>
            </a:r>
            <a:r>
              <a:rPr lang="en-GB" sz="1800" i="1" dirty="0" err="1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xylene</a:t>
            </a:r>
            <a:r>
              <a:rPr lang="en-GB" sz="1800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, naphthalene, acetaldehyde, formaldehyde, hydrochloric acid, hexane.</a:t>
            </a:r>
          </a:p>
          <a:p>
            <a:pPr marL="457200" lvl="4" indent="-342900">
              <a:spcAft>
                <a:spcPts val="600"/>
              </a:spcAft>
              <a:buClr>
                <a:schemeClr val="bg1"/>
              </a:buClr>
              <a:buSzPts val="1800"/>
            </a:pPr>
            <a:endParaRPr lang="en-GB" sz="1800" i="1" dirty="0" smtClean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54"/>
    </mc:Choice>
    <mc:Fallback xmlns="">
      <p:transition spd="slow" advTm="5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7506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Industry</a:t>
            </a:r>
            <a:endParaRPr b="1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/>
            <a:r>
              <a:rPr lang="en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r>
              <a:rPr lang="en-GB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…the pellet yield is only around 22 per cent of the original input material.” (Veolia Executive </a:t>
            </a:r>
            <a:r>
              <a:rPr lang="en-GB" sz="2400" b="1" i="1" baseline="300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r>
              <a:rPr lang="en-GB" sz="2400" b="1" i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)</a:t>
            </a:r>
            <a:endParaRPr sz="2400" b="1" i="1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7687" t="22461" r="43997" b="51172"/>
          <a:stretch>
            <a:fillRect/>
          </a:stretch>
        </p:blipFill>
        <p:spPr bwMode="auto">
          <a:xfrm>
            <a:off x="404373" y="1712482"/>
            <a:ext cx="5986427" cy="1377559"/>
          </a:xfrm>
          <a:prstGeom prst="rect">
            <a:avLst/>
          </a:prstGeom>
          <a:ln w="19050">
            <a:solidFill>
              <a:srgbClr val="F5D18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/>
          <a:srcRect l="31506" t="16571" r="46635" b="76727"/>
          <a:stretch/>
        </p:blipFill>
        <p:spPr bwMode="auto">
          <a:xfrm>
            <a:off x="4817865" y="3200125"/>
            <a:ext cx="4026590" cy="520537"/>
          </a:xfrm>
          <a:prstGeom prst="rect">
            <a:avLst/>
          </a:prstGeom>
          <a:noFill/>
          <a:ln w="19050">
            <a:solidFill>
              <a:srgbClr val="F5D18E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29729" y="3471570"/>
            <a:ext cx="3761116" cy="738664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‘It would be “optimistic” to suggest that chemical recycling will become a viable outlet for waste plastics inside the next decade’ </a:t>
            </a:r>
            <a:r>
              <a:rPr lang="en-GB" i="1" baseline="30000" dirty="0" smtClean="0">
                <a:solidFill>
                  <a:schemeClr val="bg1"/>
                </a:solidFill>
              </a:rPr>
              <a:t>2</a:t>
            </a:r>
            <a:endParaRPr lang="en-GB" i="1" baseline="30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534B95-BE0B-4A98-A1E5-283A9E62DC36}"/>
              </a:ext>
            </a:extLst>
          </p:cNvPr>
          <p:cNvSpPr txBox="1"/>
          <p:nvPr/>
        </p:nvSpPr>
        <p:spPr>
          <a:xfrm>
            <a:off x="0" y="4635669"/>
            <a:ext cx="8481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2. Doherty, J. 2019. Chemical recycling of plastics '10 years away' (online). Accessed 2</a:t>
            </a:r>
            <a:r>
              <a:rPr lang="en-GB" sz="900" baseline="30000" dirty="0" smtClean="0">
                <a:solidFill>
                  <a:schemeClr val="bg1"/>
                </a:solidFill>
              </a:rPr>
              <a:t>nd</a:t>
            </a:r>
            <a:r>
              <a:rPr lang="en-GB" sz="900" dirty="0" smtClean="0">
                <a:solidFill>
                  <a:schemeClr val="bg1"/>
                </a:solidFill>
              </a:rPr>
              <a:t> June 2022. Available from: https://www.letsrecycle.com/news/latest-news/chemical-recycling-ofplastics-10-years-away/</a:t>
            </a:r>
          </a:p>
          <a:p>
            <a:pPr lvl="0"/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9645" y="1733910"/>
            <a:ext cx="99386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709803" y="3197525"/>
            <a:ext cx="99386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0"/>
    </mc:Choice>
    <mc:Fallback xmlns="">
      <p:transition spd="slow" advTm="3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sel Convention\Plastic Waste\Presentation\Chemical_Recycling_Rollercoaster.png"/>
          <p:cNvPicPr>
            <a:picLocks noChangeAspect="1" noChangeArrowheads="1"/>
          </p:cNvPicPr>
          <p:nvPr/>
        </p:nvPicPr>
        <p:blipFill>
          <a:blip r:embed="rId4"/>
          <a:srcRect t="19059"/>
          <a:stretch>
            <a:fillRect/>
          </a:stretch>
        </p:blipFill>
        <p:spPr bwMode="auto">
          <a:xfrm>
            <a:off x="5969479" y="2009954"/>
            <a:ext cx="3043940" cy="1385892"/>
          </a:xfrm>
          <a:prstGeom prst="rect">
            <a:avLst/>
          </a:prstGeom>
          <a:noFill/>
        </p:spPr>
      </p:pic>
      <p:sp>
        <p:nvSpPr>
          <p:cNvPr id="6" name="Google Shape;94;p20"/>
          <p:cNvSpPr txBox="1">
            <a:spLocks/>
          </p:cNvSpPr>
          <p:nvPr/>
        </p:nvSpPr>
        <p:spPr>
          <a:xfrm>
            <a:off x="346500" y="330725"/>
            <a:ext cx="763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Conclusions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952925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7" name="Google Shape;99;p20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oogle Shape;1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8255" y="8075"/>
            <a:ext cx="1188722" cy="12006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5;p23"/>
          <p:cNvSpPr txBox="1"/>
          <p:nvPr/>
        </p:nvSpPr>
        <p:spPr>
          <a:xfrm>
            <a:off x="218883" y="1173636"/>
            <a:ext cx="7079063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No evidence that chemical recycling is ‘Environmentally sound’. All evidence is to the contrary</a:t>
            </a:r>
          </a:p>
          <a:p>
            <a:pPr marL="457200" lvl="5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Energy balance is negative. Climate impacts</a:t>
            </a:r>
          </a:p>
          <a:p>
            <a:pPr marL="457200" lvl="5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Fifty years of commercial failure</a:t>
            </a:r>
          </a:p>
          <a:p>
            <a:pPr marL="457200" lvl="5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Large quantities of toxic residues produced</a:t>
            </a:r>
          </a:p>
          <a:p>
            <a:pPr marL="457200" lvl="5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Toxins go into products and by-products</a:t>
            </a:r>
          </a:p>
          <a:p>
            <a:pPr marL="457200" lvl="5" indent="-342900"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The operating facilities recycle little or no plastics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Lock in to decades more  fossil fuel consumption...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...hence heavily promoted by petrochemicals industry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 dirty="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0"/>
    </mc:Choice>
    <mc:Fallback xmlns="">
      <p:transition spd="slow" advTm="7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5172000" y="1571625"/>
            <a:ext cx="3574200" cy="2554800"/>
          </a:xfrm>
          <a:prstGeom prst="rect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/>
          <p:nvPr/>
        </p:nvSpPr>
        <p:spPr>
          <a:xfrm>
            <a:off x="314325" y="1571625"/>
            <a:ext cx="4448100" cy="1518416"/>
          </a:xfrm>
          <a:prstGeom prst="rect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90525" y="419100"/>
            <a:ext cx="7324800" cy="7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 dirty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Thank you for joining us!</a:t>
            </a:r>
            <a:endParaRPr sz="5400">
              <a:solidFill>
                <a:srgbClr val="F5D18E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cxnSp>
        <p:nvCxnSpPr>
          <p:cNvPr id="146" name="Google Shape;146;p25"/>
          <p:cNvCxnSpPr/>
          <p:nvPr/>
        </p:nvCxnSpPr>
        <p:spPr>
          <a:xfrm>
            <a:off x="20175" y="4819650"/>
            <a:ext cx="62448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25"/>
          <p:cNvSpPr txBox="1"/>
          <p:nvPr/>
        </p:nvSpPr>
        <p:spPr>
          <a:xfrm>
            <a:off x="440100" y="1521600"/>
            <a:ext cx="4808100" cy="19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F5D18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Get in touch</a:t>
            </a:r>
            <a:endParaRPr sz="2100" dirty="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rgbClr val="F5D18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Dr Andrew N Rollinson: Andrew@blushfulearth.co.uk</a:t>
            </a:r>
            <a:endParaRPr sz="1200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5D18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For media inquiries: </a:t>
            </a:r>
            <a:r>
              <a:rPr lang="en" sz="1200" dirty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claire@no-burn.org</a:t>
            </a:r>
            <a:endParaRPr sz="1200" dirty="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5229225" y="1521600"/>
            <a:ext cx="3574200" cy="3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5D18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Follow us on social</a:t>
            </a:r>
            <a:endParaRPr sz="210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Global twitter: @GAIAnoburn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Global facebook: @GAIAzerowaste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Asia Pacific twitter: @ZeroWasteAsia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Asia Pacific facebook: @GAIAAsiaPacific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US/Canada twitter: @GAIAUS_CAN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US/Canada facebook: @GAIAUSCAN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Zero Waste Europe twitter: @ZeroWasteEurope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Zero Waste Europe facebook: @ZeroWasteEurope</a:t>
            </a:r>
            <a:endParaRPr sz="11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6400800" y="4566575"/>
            <a:ext cx="26478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Read more at </a:t>
            </a:r>
            <a:r>
              <a:rPr lang="en" sz="1200">
                <a:solidFill>
                  <a:srgbClr val="F5D18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www.no-burn.org</a:t>
            </a:r>
            <a:endParaRPr sz="1200">
              <a:solidFill>
                <a:srgbClr val="F5D18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5"/>
    </mc:Choice>
    <mc:Fallback xmlns="">
      <p:transition spd="slow" advTm="1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sel Convention\Plastic Waste\Presentation\Chemical_Recycling_Rollercoaster.png"/>
          <p:cNvPicPr>
            <a:picLocks noChangeAspect="1" noChangeArrowheads="1"/>
          </p:cNvPicPr>
          <p:nvPr/>
        </p:nvPicPr>
        <p:blipFill>
          <a:blip r:embed="rId4"/>
          <a:srcRect t="19059"/>
          <a:stretch>
            <a:fillRect/>
          </a:stretch>
        </p:blipFill>
        <p:spPr bwMode="auto">
          <a:xfrm>
            <a:off x="342371" y="1229456"/>
            <a:ext cx="8265608" cy="3763293"/>
          </a:xfrm>
          <a:prstGeom prst="rect">
            <a:avLst/>
          </a:prstGeom>
          <a:noFill/>
        </p:spPr>
      </p:pic>
      <p:sp>
        <p:nvSpPr>
          <p:cNvPr id="6" name="Google Shape;94;p20"/>
          <p:cNvSpPr txBox="1">
            <a:spLocks/>
          </p:cNvSpPr>
          <p:nvPr/>
        </p:nvSpPr>
        <p:spPr>
          <a:xfrm>
            <a:off x="346500" y="330725"/>
            <a:ext cx="763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Context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952925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7" name="Google Shape;99;p20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oogle Shape;1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8255" y="8075"/>
            <a:ext cx="1188722" cy="120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8"/>
    </mc:Choice>
    <mc:Fallback xmlns="">
      <p:transition spd="slow" advTm="4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763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What is ‘Chemical Recycling’? </a:t>
            </a: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3601439" y="2982900"/>
            <a:ext cx="17034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D2D2D"/>
                </a:solidFill>
                <a:latin typeface="Barlow"/>
                <a:ea typeface="Barlow"/>
                <a:cs typeface="Barlow"/>
                <a:sym typeface="Barlow"/>
              </a:rPr>
              <a:t>text</a:t>
            </a:r>
            <a:endParaRPr>
              <a:solidFill>
                <a:srgbClr val="2D2D2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9" name="Google Shape;99;p20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" name="Google Shape;10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8255" y="8075"/>
            <a:ext cx="1188722" cy="120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 l="17423" t="16667" r="20059" b="8333"/>
          <a:stretch>
            <a:fillRect/>
          </a:stretch>
        </p:blipFill>
        <p:spPr bwMode="auto">
          <a:xfrm>
            <a:off x="3168869" y="1211227"/>
            <a:ext cx="5477116" cy="3694168"/>
          </a:xfrm>
          <a:prstGeom prst="rect">
            <a:avLst/>
          </a:prstGeom>
          <a:noFill/>
          <a:ln w="19050">
            <a:solidFill>
              <a:srgbClr val="952925"/>
            </a:solidFill>
            <a:miter lim="800000"/>
            <a:headEnd/>
            <a:tailEnd/>
          </a:ln>
          <a:effectLst/>
        </p:spPr>
      </p:pic>
      <p:sp>
        <p:nvSpPr>
          <p:cNvPr id="9" name="Google Shape;125;p23"/>
          <p:cNvSpPr txBox="1"/>
          <p:nvPr/>
        </p:nvSpPr>
        <p:spPr>
          <a:xfrm>
            <a:off x="257175" y="1352549"/>
            <a:ext cx="2890062" cy="32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latin typeface="Barlow"/>
                <a:ea typeface="Barlow"/>
                <a:cs typeface="Barlow"/>
                <a:sym typeface="Barlow"/>
              </a:rPr>
              <a:t>Lab’ trials in 1950s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Been failing commercially since the 1970s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A collection of concepts, no accepted definition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u="sng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Molecular</a:t>
            </a: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 not mechanical process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lang="en-GB" sz="1800" dirty="0" smtClean="0">
              <a:solidFill>
                <a:schemeClr val="tx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 dirty="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91"/>
    </mc:Choice>
    <mc:Fallback xmlns="">
      <p:transition spd="slow" advTm="10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Depolymerisation</a:t>
            </a: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Pyrolysis and Gasification</a:t>
            </a:r>
            <a:endParaRPr sz="2400" b="1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150" y="-34650"/>
            <a:ext cx="1482446" cy="1482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>
            <a:off x="257175" y="1352550"/>
            <a:ext cx="8172450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" sz="1800" dirty="0" smtClean="0">
                <a:latin typeface="Barlow"/>
                <a:ea typeface="Barlow"/>
                <a:cs typeface="Barlow"/>
                <a:sym typeface="Barlow"/>
              </a:rPr>
              <a:t>All organic matter </a:t>
            </a:r>
            <a:r>
              <a:rPr lang="en" sz="1800" u="sng" dirty="0" smtClean="0">
                <a:latin typeface="Barlow"/>
                <a:ea typeface="Barlow"/>
                <a:cs typeface="Barlow"/>
                <a:sym typeface="Barlow"/>
              </a:rPr>
              <a:t>when heated without oxygen</a:t>
            </a:r>
            <a:r>
              <a:rPr lang="en" sz="1800" dirty="0" smtClean="0">
                <a:latin typeface="Barlow"/>
                <a:ea typeface="Barlow"/>
                <a:cs typeface="Barlow"/>
                <a:sym typeface="Barlow"/>
              </a:rPr>
              <a:t> will release a complex mixture of volatile organic molecules – this is </a:t>
            </a:r>
            <a:r>
              <a:rPr lang="en" sz="1800" b="1" dirty="0" smtClean="0">
                <a:latin typeface="Barlow"/>
                <a:ea typeface="Barlow"/>
                <a:cs typeface="Barlow"/>
                <a:sym typeface="Barlow"/>
              </a:rPr>
              <a:t>“pyrolysis”</a:t>
            </a:r>
            <a:endParaRPr sz="18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" sz="1800" dirty="0" smtClean="0">
                <a:latin typeface="Barlow"/>
                <a:ea typeface="Barlow"/>
                <a:cs typeface="Barlow"/>
                <a:sym typeface="Barlow"/>
              </a:rPr>
              <a:t>Pyrolysis practised for thousands of years. Gasification technology developed in the 1800s</a:t>
            </a:r>
            <a:endParaRPr sz="180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28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8" name="Group 19"/>
          <p:cNvGrpSpPr>
            <a:grpSpLocks noChangeAspect="1"/>
          </p:cNvGrpSpPr>
          <p:nvPr/>
        </p:nvGrpSpPr>
        <p:grpSpPr>
          <a:xfrm>
            <a:off x="1011914" y="2924924"/>
            <a:ext cx="3246321" cy="2094751"/>
            <a:chOff x="3733800" y="1981200"/>
            <a:chExt cx="4751559" cy="3671888"/>
          </a:xfrm>
        </p:grpSpPr>
        <p:pic>
          <p:nvPicPr>
            <p:cNvPr id="9" name="Picture 3" descr="FlamingMatch_Tom_Re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33800" y="1981200"/>
              <a:ext cx="4751559" cy="3671888"/>
            </a:xfrm>
            <a:prstGeom prst="rect">
              <a:avLst/>
            </a:prstGeom>
            <a:noFill/>
            <a:ln w="19050">
              <a:solidFill>
                <a:srgbClr val="952925"/>
              </a:solidFill>
              <a:miter lim="800000"/>
              <a:headEnd/>
              <a:tailEnd/>
            </a:ln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343400" y="2286000"/>
              <a:ext cx="1766179" cy="2362200"/>
            </a:xfrm>
            <a:prstGeom prst="straightConnector1">
              <a:avLst/>
            </a:prstGeom>
            <a:ln w="19050">
              <a:solidFill>
                <a:srgbClr val="95292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6331389" y="2286000"/>
              <a:ext cx="69412" cy="1447800"/>
            </a:xfrm>
            <a:prstGeom prst="straightConnector1">
              <a:avLst/>
            </a:prstGeom>
            <a:ln w="19050">
              <a:solidFill>
                <a:srgbClr val="95292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57134" y="3470249"/>
            <a:ext cx="728692" cy="1376028"/>
          </a:xfrm>
          <a:prstGeom prst="rect">
            <a:avLst/>
          </a:prstGeom>
          <a:noFill/>
        </p:spPr>
        <p:txBody>
          <a:bodyPr wrap="square" lIns="36000" tIns="10800" rIns="36000" bIns="1080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http://www.gekgasifier.com/info/gasification-basics/gasification-explained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69" y="2895601"/>
            <a:ext cx="3186779" cy="1849518"/>
          </a:xfrm>
          <a:prstGeom prst="rect">
            <a:avLst/>
          </a:prstGeom>
          <a:ln w="19050">
            <a:solidFill>
              <a:srgbClr val="952925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299094" y="4821003"/>
            <a:ext cx="2282000" cy="189147"/>
          </a:xfrm>
          <a:prstGeom prst="rect">
            <a:avLst/>
          </a:prstGeom>
          <a:noFill/>
        </p:spPr>
        <p:txBody>
          <a:bodyPr wrap="none" lIns="36000" tIns="10800" rIns="36000" bIns="10800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Photo creative commons: Lars </a:t>
            </a:r>
            <a:r>
              <a:rPr lang="en-GB" sz="1100" dirty="0" err="1" smtClean="0">
                <a:solidFill>
                  <a:schemeClr val="bg1"/>
                </a:solidFill>
              </a:rPr>
              <a:t>plougmann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32"/>
    </mc:Choice>
    <mc:Fallback xmlns="">
      <p:transition spd="slow" advTm="13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35868" y="3307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Pyrolysis and Gasification</a:t>
            </a:r>
            <a:br>
              <a:rPr lang="en-GB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000" b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Attempts to manage dirty gases now 100 years old</a:t>
            </a:r>
            <a:endParaRPr sz="2000" b="1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150" y="-34650"/>
            <a:ext cx="1482446" cy="1482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>
            <a:off x="150849" y="1363182"/>
            <a:ext cx="4214117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latin typeface="Barlow"/>
                <a:ea typeface="Barlow"/>
                <a:cs typeface="Barlow"/>
                <a:sym typeface="Barlow"/>
              </a:rPr>
              <a:t>Incomplete combustion products, most of which are environmental toxins</a:t>
            </a:r>
            <a:endParaRPr sz="1800" dirty="0" smtClean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" sz="1800" dirty="0" smtClean="0">
                <a:latin typeface="Barlow"/>
                <a:ea typeface="Barlow"/>
                <a:cs typeface="Barlow"/>
                <a:sym typeface="Barlow"/>
              </a:rPr>
              <a:t>Polycyclic Aromatic Hydrocarbons (PAHs) – tar and soot</a:t>
            </a:r>
            <a:endParaRPr sz="1800" dirty="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28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9" name="Group 18"/>
          <p:cNvGrpSpPr/>
          <p:nvPr/>
        </p:nvGrpSpPr>
        <p:grpSpPr>
          <a:xfrm>
            <a:off x="4657061" y="1360967"/>
            <a:ext cx="3891516" cy="3179135"/>
            <a:chOff x="4189228" y="1371600"/>
            <a:chExt cx="3891516" cy="3179135"/>
          </a:xfrm>
        </p:grpSpPr>
        <p:sp>
          <p:nvSpPr>
            <p:cNvPr id="18" name="Rectangle 17"/>
            <p:cNvSpPr/>
            <p:nvPr/>
          </p:nvSpPr>
          <p:spPr>
            <a:xfrm>
              <a:off x="4189228" y="1371600"/>
              <a:ext cx="3891516" cy="3179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9529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9F9F66D-1AE1-4AFE-A450-8D1F2E84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18" y="1498183"/>
              <a:ext cx="3672408" cy="29177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386A71B-14C0-4F26-B17C-61F8553A8146}"/>
                </a:ext>
              </a:extLst>
            </p:cNvPr>
            <p:cNvSpPr txBox="1"/>
            <p:nvPr/>
          </p:nvSpPr>
          <p:spPr>
            <a:xfrm>
              <a:off x="4264117" y="4194846"/>
              <a:ext cx="166334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endParaRPr lang="en-GB" sz="75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Rectangle: Rounded Corners 20">
              <a:extLst>
                <a:ext uri="{FF2B5EF4-FFF2-40B4-BE49-F238E27FC236}">
                  <a16:creationId xmlns:a16="http://schemas.microsoft.com/office/drawing/2014/main" xmlns="" id="{58D76DAE-3C83-4F2B-A93D-F2FCDF7F3A00}"/>
                </a:ext>
              </a:extLst>
            </p:cNvPr>
            <p:cNvSpPr/>
            <p:nvPr/>
          </p:nvSpPr>
          <p:spPr>
            <a:xfrm>
              <a:off x="5413659" y="1435383"/>
              <a:ext cx="2592288" cy="2664296"/>
            </a:xfrm>
            <a:prstGeom prst="roundRect">
              <a:avLst/>
            </a:prstGeom>
            <a:noFill/>
            <a:ln w="25400">
              <a:solidFill>
                <a:srgbClr val="CC1C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GB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93EF80-62E6-483F-B009-2269DA7A8719}"/>
              </a:ext>
            </a:extLst>
          </p:cNvPr>
          <p:cNvSpPr txBox="1"/>
          <p:nvPr/>
        </p:nvSpPr>
        <p:spPr>
          <a:xfrm>
            <a:off x="4763386" y="4606496"/>
            <a:ext cx="3830183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825" kern="1200" dirty="0" smtClean="0">
                <a:solidFill>
                  <a:prstClr val="black"/>
                </a:solidFill>
                <a:latin typeface="Calibri"/>
              </a:rPr>
              <a:t>Adapted </a:t>
            </a:r>
            <a:r>
              <a:rPr lang="en-GB" sz="825" kern="1200" dirty="0">
                <a:solidFill>
                  <a:prstClr val="black"/>
                </a:solidFill>
                <a:latin typeface="Calibri"/>
              </a:rPr>
              <a:t>from: LaFontaine, H., Zimmerman, F.P. Construction of a simplified wood gas generator for </a:t>
            </a:r>
            <a:r>
              <a:rPr lang="en-GB" sz="825" kern="1200" dirty="0" err="1">
                <a:solidFill>
                  <a:prstClr val="black"/>
                </a:solidFill>
                <a:latin typeface="Calibri"/>
              </a:rPr>
              <a:t>fueling</a:t>
            </a:r>
            <a:r>
              <a:rPr lang="en-GB" sz="825" kern="1200" dirty="0">
                <a:solidFill>
                  <a:prstClr val="black"/>
                </a:solidFill>
                <a:latin typeface="Calibri"/>
              </a:rPr>
              <a:t> internal combustion engines in a petroleum emergency, (1989), Federal Emergency Management Agency: Washington. 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89FE41-3CA1-4D09-848B-0CFFC99F0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557" y="3034933"/>
            <a:ext cx="1782198" cy="1780425"/>
          </a:xfrm>
          <a:prstGeom prst="rect">
            <a:avLst/>
          </a:prstGeom>
          <a:ln w="19050">
            <a:solidFill>
              <a:srgbClr val="952925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23C83D-884B-46DE-BF00-EC27EAD92630}"/>
              </a:ext>
            </a:extLst>
          </p:cNvPr>
          <p:cNvSpPr txBox="1"/>
          <p:nvPr/>
        </p:nvSpPr>
        <p:spPr>
          <a:xfrm>
            <a:off x="663337" y="3866384"/>
            <a:ext cx="17925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952925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GB" sz="1000" b="1" i="1" u="sng" kern="1200" dirty="0">
                <a:solidFill>
                  <a:schemeClr val="tx1"/>
                </a:solidFill>
                <a:latin typeface="Calibri"/>
              </a:rPr>
              <a:t>All</a:t>
            </a:r>
            <a:r>
              <a:rPr lang="en-GB" sz="1000" b="1" kern="1200" dirty="0">
                <a:solidFill>
                  <a:schemeClr val="tx1"/>
                </a:solidFill>
                <a:latin typeface="Calibri"/>
              </a:rPr>
              <a:t> Pyrolysis and Gasification Reactors produce tar!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7"/>
    </mc:Choice>
    <mc:Fallback xmlns="">
      <p:transition spd="slow" advTm="10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763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Solvent-based Technologies</a:t>
            </a: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3601439" y="2982900"/>
            <a:ext cx="17034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D2D2D"/>
                </a:solidFill>
                <a:latin typeface="Barlow"/>
                <a:ea typeface="Barlow"/>
                <a:cs typeface="Barlow"/>
                <a:sym typeface="Barlow"/>
              </a:rPr>
              <a:t>text</a:t>
            </a:r>
            <a:endParaRPr>
              <a:solidFill>
                <a:srgbClr val="2D2D2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9" name="Google Shape;99;p20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" name="Google Shape;1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8255" y="8075"/>
            <a:ext cx="1188722" cy="120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20644" t="19010" r="22401" b="8073"/>
          <a:stretch>
            <a:fillRect/>
          </a:stretch>
        </p:blipFill>
        <p:spPr bwMode="auto">
          <a:xfrm>
            <a:off x="3305998" y="1105786"/>
            <a:ext cx="5133152" cy="3694814"/>
          </a:xfrm>
          <a:prstGeom prst="rect">
            <a:avLst/>
          </a:prstGeom>
          <a:noFill/>
          <a:ln w="19050">
            <a:solidFill>
              <a:srgbClr val="952925"/>
            </a:solidFill>
            <a:miter lim="800000"/>
            <a:headEnd/>
            <a:tailEnd/>
          </a:ln>
          <a:effectLst/>
        </p:spPr>
      </p:pic>
      <p:sp>
        <p:nvSpPr>
          <p:cNvPr id="9" name="Google Shape;125;p23"/>
          <p:cNvSpPr txBox="1"/>
          <p:nvPr/>
        </p:nvSpPr>
        <p:spPr>
          <a:xfrm>
            <a:off x="257175" y="1257957"/>
            <a:ext cx="2543175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latin typeface="Barlow"/>
                <a:ea typeface="Barlow"/>
                <a:cs typeface="Barlow"/>
                <a:sym typeface="Barlow"/>
              </a:rPr>
              <a:t>High temperature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Highly solvent specific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Large volumes of toxic waste solvent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Plastic toxins go into solvents and products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69"/>
    </mc:Choice>
    <mc:Fallback xmlns="">
      <p:transition spd="slow" advTm="5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925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0114" t="16595" r="37719" b="5388"/>
          <a:stretch>
            <a:fillRect/>
          </a:stretch>
        </p:blipFill>
        <p:spPr bwMode="auto">
          <a:xfrm>
            <a:off x="644603" y="1556620"/>
            <a:ext cx="1909631" cy="1986455"/>
          </a:xfrm>
          <a:prstGeom prst="rect">
            <a:avLst/>
          </a:prstGeom>
          <a:noFill/>
          <a:ln w="19050">
            <a:solidFill>
              <a:srgbClr val="F5D18E"/>
            </a:solidFill>
            <a:miter lim="800000"/>
            <a:headEnd/>
            <a:tailEnd/>
          </a:ln>
          <a:effectLst/>
        </p:spPr>
      </p:pic>
      <p:pic>
        <p:nvPicPr>
          <p:cNvPr id="150" name="Google Shape;1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3925" y="11763"/>
            <a:ext cx="1188722" cy="118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3;p23"/>
          <p:cNvSpPr txBox="1">
            <a:spLocks noGrp="1"/>
          </p:cNvSpPr>
          <p:nvPr>
            <p:ph type="title"/>
          </p:nvPr>
        </p:nvSpPr>
        <p:spPr>
          <a:xfrm>
            <a:off x="305557" y="235190"/>
            <a:ext cx="732913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F5D18E"/>
                </a:solidFill>
                <a:latin typeface="Barlow"/>
                <a:ea typeface="Barlow"/>
                <a:cs typeface="Barlow"/>
                <a:sym typeface="Barlow"/>
              </a:rPr>
              <a:t>GAIA</a:t>
            </a:r>
            <a:endParaRPr b="1" dirty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4" name="Google Shape;128;p23"/>
          <p:cNvCxnSpPr/>
          <p:nvPr/>
        </p:nvCxnSpPr>
        <p:spPr>
          <a:xfrm>
            <a:off x="361950" y="8382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5" name="Google Shape;99;p20"/>
          <p:cNvCxnSpPr/>
          <p:nvPr/>
        </p:nvCxnSpPr>
        <p:spPr>
          <a:xfrm>
            <a:off x="459759" y="766548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F5D18E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8797" r="35504"/>
          <a:stretch/>
        </p:blipFill>
        <p:spPr>
          <a:xfrm>
            <a:off x="2836555" y="2248484"/>
            <a:ext cx="1901618" cy="2336132"/>
          </a:xfrm>
          <a:prstGeom prst="rect">
            <a:avLst/>
          </a:prstGeom>
          <a:ln w="19050">
            <a:solidFill>
              <a:srgbClr val="F5D18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8578" t="1686" r="29440" b="1385"/>
          <a:stretch/>
        </p:blipFill>
        <p:spPr>
          <a:xfrm>
            <a:off x="4872718" y="1171108"/>
            <a:ext cx="1967228" cy="2549896"/>
          </a:xfrm>
          <a:prstGeom prst="rect">
            <a:avLst/>
          </a:prstGeom>
          <a:ln w="19050">
            <a:solidFill>
              <a:srgbClr val="F5D18E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48326" y="809779"/>
            <a:ext cx="3076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Publications since 2020</a:t>
            </a:r>
            <a:endParaRPr lang="en-GB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8"/>
    </mc:Choice>
    <mc:Fallback xmlns="">
      <p:transition spd="slow" advTm="5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4993" t="22697" r="19365" b="10526"/>
          <a:stretch>
            <a:fillRect/>
          </a:stretch>
        </p:blipFill>
        <p:spPr bwMode="auto">
          <a:xfrm>
            <a:off x="702734" y="2024163"/>
            <a:ext cx="6284772" cy="31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5" name="Google Shape;115;p22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6787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Findings: Environmental Impacts</a:t>
            </a:r>
            <a:endParaRPr b="1" dirty="0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95292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High energy intensity</a:t>
            </a:r>
            <a:endParaRPr sz="2000" smtClean="0">
              <a:solidFill>
                <a:srgbClr val="952925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952925"/>
                </a:solidFill>
                <a:latin typeface="Barlow Medium"/>
                <a:ea typeface="Barlow Medium"/>
                <a:cs typeface="Barlow Medium"/>
                <a:sym typeface="Barlow Medium"/>
              </a:rPr>
              <a:t>High carbon emissions</a:t>
            </a:r>
            <a:endParaRPr sz="2000" dirty="0">
              <a:solidFill>
                <a:srgbClr val="952925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7150" y="-34650"/>
            <a:ext cx="1482446" cy="14824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DA49B4C-AFC3-4EBC-B4B2-29EC8929FD1B}"/>
              </a:ext>
            </a:extLst>
          </p:cNvPr>
          <p:cNvSpPr/>
          <p:nvPr/>
        </p:nvSpPr>
        <p:spPr>
          <a:xfrm>
            <a:off x="3345374" y="1302804"/>
            <a:ext cx="5214974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E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“Pyrolysis oil should not be used as an energy source”</a:t>
            </a:r>
            <a:endParaRPr lang="en-IE" sz="1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IE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Mohr et al. 1997</a:t>
            </a:r>
            <a:endParaRPr lang="en-GB" sz="11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2072" y="1953036"/>
            <a:ext cx="1668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1200" dirty="0" smtClean="0"/>
              <a:t>Mohr, K., </a:t>
            </a:r>
            <a:r>
              <a:rPr lang="en-GB" sz="1200" dirty="0" err="1" smtClean="0"/>
              <a:t>Nonn</a:t>
            </a:r>
            <a:r>
              <a:rPr lang="en-GB" sz="1200" dirty="0" smtClean="0"/>
              <a:t>, Ch., </a:t>
            </a:r>
            <a:r>
              <a:rPr lang="en-GB" sz="1200" dirty="0" err="1" smtClean="0"/>
              <a:t>Jager</a:t>
            </a:r>
            <a:r>
              <a:rPr lang="en-GB" sz="1200" dirty="0" smtClean="0"/>
              <a:t>, J. 1997. Behaviour of PCDD/F under pyrolysis conditions. </a:t>
            </a:r>
            <a:r>
              <a:rPr lang="en-GB" sz="1200" i="1" dirty="0" smtClean="0"/>
              <a:t>Chemosphere</a:t>
            </a:r>
            <a:r>
              <a:rPr lang="en-GB" sz="1200" dirty="0" smtClean="0"/>
              <a:t>, </a:t>
            </a:r>
            <a:r>
              <a:rPr lang="en-GB" sz="1200" b="1" dirty="0" smtClean="0"/>
              <a:t>34</a:t>
            </a:r>
            <a:r>
              <a:rPr lang="en-GB" sz="1200" dirty="0" smtClean="0"/>
              <a:t> (5-7), pp. 1053-1064.</a:t>
            </a:r>
            <a:endParaRPr lang="en-GB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77"/>
    </mc:Choice>
    <mc:Fallback xmlns="">
      <p:transition spd="slow" advTm="10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22"/>
          <p:cNvCxnSpPr/>
          <p:nvPr/>
        </p:nvCxnSpPr>
        <p:spPr>
          <a:xfrm>
            <a:off x="361950" y="914400"/>
            <a:ext cx="7601100" cy="0"/>
          </a:xfrm>
          <a:prstGeom prst="straightConnector1">
            <a:avLst/>
          </a:prstGeom>
          <a:noFill/>
          <a:ln w="9525" cap="flat" cmpd="sng">
            <a:solidFill>
              <a:srgbClr val="95292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46500" y="330725"/>
            <a:ext cx="67877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b="1" dirty="0" smtClean="0">
                <a:solidFill>
                  <a:srgbClr val="952925"/>
                </a:solidFill>
                <a:latin typeface="Barlow"/>
                <a:ea typeface="Barlow"/>
                <a:cs typeface="Barlow"/>
                <a:sym typeface="Barlow"/>
              </a:rPr>
              <a:t>Findings: Environmental Impacts</a:t>
            </a:r>
            <a:endParaRPr b="1" smtClean="0">
              <a:solidFill>
                <a:srgbClr val="F5D18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5292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150" y="-34650"/>
            <a:ext cx="1482446" cy="1482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DA49B4C-AFC3-4EBC-B4B2-29EC8929FD1B}"/>
              </a:ext>
            </a:extLst>
          </p:cNvPr>
          <p:cNvSpPr/>
          <p:nvPr/>
        </p:nvSpPr>
        <p:spPr>
          <a:xfrm>
            <a:off x="356972" y="2255882"/>
            <a:ext cx="4073138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E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 these contaminants are known to cause corrosion issues, increase coke formation, destroy expensive reactor  tubes, or deactivate catalysts in the separation section of a steam cracker.” </a:t>
            </a:r>
            <a:r>
              <a:rPr lang="en-IE" sz="1400" i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IE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 a nutshell, today the quality of crude plastic pyrolysis oils is unacceptable as </a:t>
            </a:r>
            <a:r>
              <a:rPr lang="en-IE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feedstocks</a:t>
            </a:r>
            <a:r>
              <a:rPr lang="en-IE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industrial steam crackers”</a:t>
            </a:r>
            <a:r>
              <a:rPr lang="en-IE" sz="1400" i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GB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:\Bottom Ash and Fire\Incinerator Bottom Ash\Images\Tar wastewa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6950" y="2002220"/>
            <a:ext cx="3627723" cy="2490424"/>
          </a:xfrm>
          <a:prstGeom prst="rect">
            <a:avLst/>
          </a:prstGeom>
          <a:noFill/>
        </p:spPr>
      </p:pic>
      <p:sp>
        <p:nvSpPr>
          <p:cNvPr id="8" name="Google Shape;125;p23"/>
          <p:cNvSpPr txBox="1"/>
          <p:nvPr/>
        </p:nvSpPr>
        <p:spPr>
          <a:xfrm>
            <a:off x="209877" y="1179127"/>
            <a:ext cx="7247211" cy="98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latin typeface="Barlow"/>
                <a:ea typeface="Barlow"/>
                <a:cs typeface="Barlow"/>
                <a:sym typeface="Barlow"/>
              </a:rPr>
              <a:t>When plastics decompose it is not simply a reversible process</a:t>
            </a:r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Clr>
                <a:srgbClr val="952925"/>
              </a:buClr>
              <a:buSzPts val="1800"/>
              <a:buFont typeface="Barlow"/>
              <a:buChar char="❏"/>
            </a:pPr>
            <a:r>
              <a:rPr lang="en-GB" sz="1800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Unwanted molecules are produced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52925"/>
              </a:buClr>
              <a:buSzPts val="1800"/>
              <a:buFont typeface="Barlow"/>
              <a:buChar char="❏"/>
            </a:pPr>
            <a:endParaRPr sz="1800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774168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smtClean="0"/>
              <a:t>1. </a:t>
            </a:r>
            <a:r>
              <a:rPr lang="en-GB" sz="900" dirty="0" err="1" smtClean="0"/>
              <a:t>Kusenberg</a:t>
            </a:r>
            <a:r>
              <a:rPr lang="en-GB" sz="900" dirty="0" smtClean="0"/>
              <a:t>, M., </a:t>
            </a:r>
            <a:r>
              <a:rPr lang="en-GB" sz="900" dirty="0" err="1" smtClean="0"/>
              <a:t>Eschenbacher</a:t>
            </a:r>
            <a:r>
              <a:rPr lang="en-GB" sz="900" dirty="0" smtClean="0"/>
              <a:t>, A., </a:t>
            </a:r>
            <a:r>
              <a:rPr lang="en-GB" sz="900" dirty="0" err="1" smtClean="0"/>
              <a:t>Djokic</a:t>
            </a:r>
            <a:r>
              <a:rPr lang="en-GB" sz="900" dirty="0" smtClean="0"/>
              <a:t>, M.R., </a:t>
            </a:r>
            <a:r>
              <a:rPr lang="en-GB" sz="900" dirty="0" err="1" smtClean="0"/>
              <a:t>Zayoud</a:t>
            </a:r>
            <a:r>
              <a:rPr lang="en-GB" sz="900" dirty="0" smtClean="0"/>
              <a:t>, A., </a:t>
            </a:r>
            <a:r>
              <a:rPr lang="en-GB" sz="900" dirty="0" err="1" smtClean="0"/>
              <a:t>Rageart</a:t>
            </a:r>
            <a:r>
              <a:rPr lang="en-GB" sz="900" dirty="0" smtClean="0"/>
              <a:t>, K., De </a:t>
            </a:r>
            <a:r>
              <a:rPr lang="en-GB" sz="900" dirty="0" err="1" smtClean="0"/>
              <a:t>Meester</a:t>
            </a:r>
            <a:r>
              <a:rPr lang="en-GB" sz="900" dirty="0" smtClean="0"/>
              <a:t>, S., Van </a:t>
            </a:r>
            <a:r>
              <a:rPr lang="en-GB" sz="900" dirty="0" err="1" smtClean="0"/>
              <a:t>Geem</a:t>
            </a:r>
            <a:r>
              <a:rPr lang="en-GB" sz="900" dirty="0" smtClean="0"/>
              <a:t>, K.M. 2022. Opportunities and challenges for the application of post-consumer plastic waste pyrolysis oils as steam cracker </a:t>
            </a:r>
            <a:r>
              <a:rPr lang="en-GB" sz="900" dirty="0" err="1" smtClean="0"/>
              <a:t>feedstocks</a:t>
            </a:r>
            <a:r>
              <a:rPr lang="en-GB" sz="900" dirty="0" smtClean="0"/>
              <a:t>: To decontaminate or not to decontaminate? </a:t>
            </a:r>
            <a:r>
              <a:rPr lang="en-GB" sz="900" i="1" dirty="0" smtClean="0"/>
              <a:t>Waste Management</a:t>
            </a:r>
            <a:r>
              <a:rPr lang="en-GB" sz="900" dirty="0" smtClean="0"/>
              <a:t>, </a:t>
            </a:r>
            <a:r>
              <a:rPr lang="en-GB" sz="900" b="1" dirty="0" smtClean="0"/>
              <a:t>138</a:t>
            </a:r>
            <a:r>
              <a:rPr lang="en-GB" sz="900" dirty="0" smtClean="0"/>
              <a:t>, pp. 83-115.</a:t>
            </a:r>
            <a:endParaRPr lang="en-GB" sz="9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30"/>
    </mc:Choice>
    <mc:Fallback xmlns="">
      <p:transition spd="slow" advTm="7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4.2|9.4|37.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1037</Words>
  <Application>Microsoft Office PowerPoint</Application>
  <PresentationFormat>On-screen Show (16:9)</PresentationFormat>
  <Paragraphs>116</Paragraphs>
  <Slides>19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Barlow</vt:lpstr>
      <vt:lpstr>Barlow ExtraBold</vt:lpstr>
      <vt:lpstr>Barlow Light</vt:lpstr>
      <vt:lpstr>Barlow Medium</vt:lpstr>
      <vt:lpstr>Barlow SemiBold</vt:lpstr>
      <vt:lpstr>Calibri</vt:lpstr>
      <vt:lpstr>Quicksand</vt:lpstr>
      <vt:lpstr>Simple Light</vt:lpstr>
      <vt:lpstr>PowerPoint Presentation</vt:lpstr>
      <vt:lpstr>PowerPoint Presentation</vt:lpstr>
      <vt:lpstr>What is ‘Chemical Recycling’? </vt:lpstr>
      <vt:lpstr>Depolymerisation Pyrolysis and Gasification</vt:lpstr>
      <vt:lpstr>Pyrolysis and Gasification Attempts to manage dirty gases now 100 years old</vt:lpstr>
      <vt:lpstr>Solvent-based Technologies</vt:lpstr>
      <vt:lpstr>GAIA</vt:lpstr>
      <vt:lpstr>Findings: Environmental Impacts  High energy intensity High carbon emissions</vt:lpstr>
      <vt:lpstr>Findings: Environmental Impacts </vt:lpstr>
      <vt:lpstr>Findings: Environmental Impacts </vt:lpstr>
      <vt:lpstr>Findings: Energy </vt:lpstr>
      <vt:lpstr>Greenpeace “All of the plastic-to-plastic projects are considered to be of questionable viability or potentially unviable”.</vt:lpstr>
      <vt:lpstr>World Wildlife Fund “...there are significant concerns that these technologies are energy intensive [and] pose risks to human health”</vt:lpstr>
      <vt:lpstr>Beyond Plastics “...this energy intensive process creates toxic air pollution and speeds up climate change”</vt:lpstr>
      <vt:lpstr>National Resources Defense Council Reviewed eight ‘chemical recycling’ facilities in the U.S.</vt:lpstr>
      <vt:lpstr>National Resources Defense Council ‘Recycling Lies’</vt:lpstr>
      <vt:lpstr>Industry “…the pellet yield is only around 22 per cent of the original input material.” (Veolia Executive 1)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Andrew Rollinson</cp:lastModifiedBy>
  <cp:revision>71</cp:revision>
  <dcterms:modified xsi:type="dcterms:W3CDTF">2023-02-23T16:37:02Z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